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81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DE39D-A8FD-45CA-A6A2-45F54E43D666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036CF-0FC5-4B5C-B09B-D9DCEA1AB2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 </a:t>
            </a:r>
            <a:r>
              <a:rPr lang="en-US" dirty="0"/>
              <a:t> </a:t>
            </a:r>
          </a:p>
          <a:p>
            <a:r>
              <a:rPr lang="en-GB" dirty="0">
                <a:cs typeface="Calibri"/>
              </a:rPr>
              <a:t>OUP network of </a:t>
            </a:r>
            <a:endParaRPr lang="en-GB" dirty="0"/>
          </a:p>
          <a:p>
            <a:r>
              <a:rPr lang="en-GB" dirty="0"/>
              <a:t>Ryders Hayes primary, </a:t>
            </a:r>
            <a:r>
              <a:rPr lang="en-GB" dirty="0" err="1"/>
              <a:t>Gilpin</a:t>
            </a:r>
            <a:r>
              <a:rPr lang="en-GB" dirty="0"/>
              <a:t> Cres, Pelsall, Walsall WS3 4HR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GB" dirty="0"/>
              <a:t>Bentley High Street Primary, High Street, Bentley, Doncaster DN5 0AA</a:t>
            </a:r>
            <a:br>
              <a:rPr lang="en-GB" dirty="0">
                <a:cs typeface="+mn-lt"/>
              </a:rPr>
            </a:br>
            <a:r>
              <a:rPr lang="en-GB" dirty="0"/>
              <a:t>Tranmere Park Primary, Ridge Cl, Guiseley, Leeds LS20 8JJ</a:t>
            </a:r>
            <a:r>
              <a:rPr lang="en-US" dirty="0"/>
              <a:t> 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Hoping to get Our Lady of Muswell Hill, London</a:t>
            </a: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E4AF7-F919-460B-A222-B0588621AB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9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B330-06FB-408C-801D-E14B7FBB9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FE50B-527E-49BD-B99C-B08487EA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4B28D-057E-4A03-92E7-93048D8F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A45E-8650-4A21-9CA4-9CCACB03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019DB-C47B-446E-A61A-90BBAC42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7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0217-CBED-4252-947F-3C5039E0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8E342-BF65-46E7-8C4D-6A4E5D8AE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6097A-DA05-414B-9B39-719FD1F7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96CD3-2F14-4907-9D5F-3DDD4B08F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A43D6-6E64-4211-A567-3CAE85F4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8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65CE43-7839-4545-9869-14CA81B25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EE5FF2-9A53-4739-9B07-032D8AF01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F27C4-FBE3-4194-B811-B439EE18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F909B-A2D8-4B28-A999-FB4D2095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D6ED-9F99-43C6-80CA-6A313EA3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928F-35F6-49A3-91FE-66F4F6D8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BD32C-4D06-46A6-B93A-334D88A02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9942F-924F-4D33-A356-2133DA9C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7016-A779-450B-8217-8290241A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DD730-1139-4B8B-8A16-B3415A37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C10D-CCB6-4829-9227-90497EB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32E78-7B2F-402E-A13D-66BFFBF30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8481C-BD78-4171-B6EF-5068FF61A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87A0C-2820-474F-AA6F-4B432D9E5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F7F9D-A0D9-4506-B96B-8231C59E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0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F8DC8-D67A-407E-88B5-A526C600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0D5C0-DAB8-4C7A-86DC-7913E7683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28F5D-5AF6-4A32-ACE2-A8E51572C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072DD-EE2A-4088-8733-0D759327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72F0F-097A-4353-AA0C-C8AAF31A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393B3-A4C7-43C2-A547-96542C7D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6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864E-0210-40F4-86DF-DB655AAA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D1795-7228-4980-A806-C3876D220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C8B65-EC02-4484-A12B-338A891B0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2CF31-F0CD-401A-BBE5-ABAA926CE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CA947-FDF0-45D7-B0F6-702464B00A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132BF-D4AA-4B88-B183-211607A9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45E8A-6D35-4806-8D3D-ACC39839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61F16-F06F-440E-B7A5-F29D7CF8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6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C64B6-485C-4080-8FEF-FDC17527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E8A6C-76F7-46DF-AF1B-72A1460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51D31-50E4-4311-9AAB-F9262BC26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B5EC2-103F-4531-9A8B-6EEDF4A6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4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226CB1-E612-4759-A54D-A8C0271B1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70953-F039-4B7A-9B0E-43C96365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EE6CD-ED46-4231-8702-C2ADEC3F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4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7097-5F2F-4320-9615-C9F4B0B6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BC197-3530-4D62-BFA4-405FB6C1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C4610-6AB3-4563-8E56-804C75C52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F4B4A0-E7C5-4A35-80ED-5A6740CE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DBA37-E0EF-4176-8E5F-3520B9DF7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BE54F-4519-44B4-868E-0CD08B12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7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5791-51A9-41EC-BA33-CE3D6FC40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B27A1-5FD8-46A7-BE28-C3F66E69A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AE23F-C668-406B-8A30-F46507991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8EE69-938B-465C-B2A6-C570F0BC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76580C-3FCD-4A12-B24B-5AB2FF09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19D1-F060-4F8F-9858-5433D7AF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4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E1814-46A9-4492-9896-A74D25E7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67BB0-4012-440A-AD5F-D4CE75B8F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427CB-AAD3-417D-A4DF-5665D411E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C6680-C5CD-435D-BF08-01D2F26C5A2F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C33E-98F1-4FFD-B1C3-26B35F1EA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C0426-DABF-4D12-9395-C5546F036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0B1E-3B7D-4CB8-9A56-D052DC5FD6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75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E2AE82B2-B658-4ABE-8635-D0EE1D2004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5"/>
          <a:stretch/>
        </p:blipFill>
        <p:spPr>
          <a:xfrm>
            <a:off x="0" y="4984308"/>
            <a:ext cx="12192000" cy="20736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7BA886-1F05-4917-9520-935A1C82618B}"/>
              </a:ext>
            </a:extLst>
          </p:cNvPr>
          <p:cNvSpPr txBox="1"/>
          <p:nvPr/>
        </p:nvSpPr>
        <p:spPr>
          <a:xfrm>
            <a:off x="399267" y="495776"/>
            <a:ext cx="919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C2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NELI </a:t>
            </a:r>
            <a:r>
              <a:rPr lang="en-US" sz="3600" b="1" dirty="0" err="1">
                <a:solidFill>
                  <a:srgbClr val="7C2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3600" b="1" dirty="0">
                <a:solidFill>
                  <a:srgbClr val="7C2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2021/22 (2</a:t>
            </a:r>
            <a:r>
              <a:rPr lang="en-US" sz="3600" b="1" baseline="30000" dirty="0">
                <a:solidFill>
                  <a:srgbClr val="7C2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b="1" dirty="0">
                <a:solidFill>
                  <a:srgbClr val="7C2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year)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D051346A-E38A-4A33-B63D-487E6F7E05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28"/>
          <a:stretch/>
        </p:blipFill>
        <p:spPr>
          <a:xfrm rot="20223151">
            <a:off x="11436888" y="6025933"/>
            <a:ext cx="1051890" cy="1321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6EBC6B-D224-4436-A3D4-0B472FC61583}"/>
              </a:ext>
            </a:extLst>
          </p:cNvPr>
          <p:cNvSpPr txBox="1"/>
          <p:nvPr/>
        </p:nvSpPr>
        <p:spPr>
          <a:xfrm>
            <a:off x="5982463" y="1348854"/>
            <a:ext cx="5762530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8227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1C4F"/>
                </a:solidFill>
                <a:latin typeface="Arial"/>
                <a:cs typeface="Arial"/>
              </a:rPr>
              <a:t>DfE funded programme as part of their education recovery package</a:t>
            </a:r>
          </a:p>
          <a:p>
            <a:pPr marL="96520" lvl="1"/>
            <a:endParaRPr lang="en-GB" dirty="0">
              <a:solidFill>
                <a:srgbClr val="171C4F"/>
              </a:solidFill>
              <a:latin typeface="Arial"/>
              <a:cs typeface="Arial"/>
            </a:endParaRPr>
          </a:p>
          <a:p>
            <a:pPr marL="38227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1C4F"/>
                </a:solidFill>
                <a:latin typeface="Arial"/>
                <a:cs typeface="Arial"/>
              </a:rPr>
              <a:t>Schools can register at </a:t>
            </a:r>
            <a:r>
              <a:rPr lang="en-GB" b="1" dirty="0">
                <a:solidFill>
                  <a:srgbClr val="171C4F"/>
                </a:solidFill>
                <a:latin typeface="Arial"/>
                <a:cs typeface="Arial"/>
              </a:rPr>
              <a:t>teachneli.org</a:t>
            </a:r>
          </a:p>
          <a:p>
            <a:pPr marL="382270" lvl="1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171C4F"/>
              </a:solidFill>
              <a:latin typeface="Arial"/>
              <a:cs typeface="Arial"/>
            </a:endParaRPr>
          </a:p>
          <a:p>
            <a:pPr marL="38227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1C4F"/>
                </a:solidFill>
                <a:latin typeface="Arial"/>
                <a:cs typeface="Arial"/>
              </a:rPr>
              <a:t>Campaign to raise awareness of the initiative and targeted phone calls to encourage registrations</a:t>
            </a:r>
          </a:p>
          <a:p>
            <a:pPr marL="38227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71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27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1C4F"/>
                </a:solidFill>
                <a:latin typeface="Arial"/>
                <a:cs typeface="Arial"/>
              </a:rPr>
              <a:t>Website includes info on </a:t>
            </a:r>
            <a:r>
              <a:rPr lang="en-GB">
                <a:solidFill>
                  <a:srgbClr val="171C4F"/>
                </a:solidFill>
                <a:latin typeface="Arial"/>
                <a:cs typeface="Arial"/>
              </a:rPr>
              <a:t>the programme, FAQs</a:t>
            </a:r>
            <a:r>
              <a:rPr lang="en-GB" dirty="0">
                <a:solidFill>
                  <a:srgbClr val="171C4F"/>
                </a:solidFill>
                <a:latin typeface="Arial"/>
                <a:cs typeface="Arial"/>
              </a:rPr>
              <a:t>, videos of NELI in action and opportunity to contact support/raise queries.</a:t>
            </a:r>
          </a:p>
          <a:p>
            <a:pPr marL="96520" lvl="1"/>
            <a:endParaRPr lang="en-GB" dirty="0">
              <a:solidFill>
                <a:srgbClr val="171C4F"/>
              </a:solidFill>
              <a:latin typeface="Arial"/>
              <a:cs typeface="Arial"/>
            </a:endParaRPr>
          </a:p>
          <a:p>
            <a:pPr marL="38227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71C4F"/>
                </a:solidFill>
                <a:latin typeface="Arial"/>
                <a:cs typeface="Arial"/>
              </a:rPr>
              <a:t>We are currently confirming what support will be available for schools who received NELI in 2020/21 and will update these schools by email</a:t>
            </a:r>
            <a:endParaRPr lang="en-GB" b="1" dirty="0">
              <a:solidFill>
                <a:srgbClr val="171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227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71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520" lvl="1"/>
            <a:endParaRPr lang="en-GB" dirty="0">
              <a:solidFill>
                <a:srgbClr val="171C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B79EA1F2-2DBE-4E2D-B78B-12051518E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5" y="1281079"/>
            <a:ext cx="4531573" cy="3978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A5EFD4-B07F-438C-8F5B-EC1C197A70A9}"/>
              </a:ext>
            </a:extLst>
          </p:cNvPr>
          <p:cNvSpPr/>
          <p:nvPr/>
        </p:nvSpPr>
        <p:spPr>
          <a:xfrm>
            <a:off x="1227745" y="1574072"/>
            <a:ext cx="352697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 </a:t>
            </a:r>
            <a:r>
              <a:rPr lang="en-US" sz="2400" b="1" dirty="0"/>
              <a:t>teachneli.org</a:t>
            </a:r>
            <a:endParaRPr lang="en-US" sz="2400" b="1" dirty="0">
              <a:solidFill>
                <a:srgbClr val="000000"/>
              </a:solidFill>
              <a:latin typeface="FoundersGroteskRegular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FoundersGroteskRegular"/>
              </a:rPr>
              <a:t>Registration is open for state-funded schools with Reception pupils who are </a:t>
            </a:r>
            <a:r>
              <a:rPr lang="en-US" b="1" dirty="0">
                <a:solidFill>
                  <a:srgbClr val="000000"/>
                </a:solidFill>
                <a:latin typeface="FoundersGroteskRegular"/>
              </a:rPr>
              <a:t>new</a:t>
            </a:r>
            <a:r>
              <a:rPr lang="en-US" dirty="0">
                <a:solidFill>
                  <a:srgbClr val="000000"/>
                </a:solidFill>
                <a:latin typeface="FoundersGroteskRegular"/>
              </a:rPr>
              <a:t> to the NELI </a:t>
            </a:r>
            <a:r>
              <a:rPr lang="en-US" dirty="0" err="1">
                <a:solidFill>
                  <a:srgbClr val="000000"/>
                </a:solidFill>
                <a:latin typeface="FoundersGroteskRegular"/>
              </a:rPr>
              <a:t>programme</a:t>
            </a:r>
            <a:r>
              <a:rPr lang="en-US" dirty="0">
                <a:solidFill>
                  <a:srgbClr val="000000"/>
                </a:solidFill>
                <a:latin typeface="FoundersGroteskRegular"/>
              </a:rPr>
              <a:t>. </a:t>
            </a:r>
          </a:p>
          <a:p>
            <a:pPr algn="ctr"/>
            <a:endParaRPr lang="en-US" dirty="0">
              <a:solidFill>
                <a:srgbClr val="000000"/>
              </a:solidFill>
              <a:latin typeface="FoundersGroteskRegular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FoundersGroteskRegular"/>
              </a:rPr>
              <a:t>Places will be allocated on a </a:t>
            </a:r>
            <a:r>
              <a:rPr lang="en-US" b="1" dirty="0">
                <a:solidFill>
                  <a:srgbClr val="000000"/>
                </a:solidFill>
                <a:latin typeface="FoundersGroteskRegular"/>
              </a:rPr>
              <a:t>first come first served basis</a:t>
            </a:r>
            <a:r>
              <a:rPr lang="en-US" dirty="0">
                <a:solidFill>
                  <a:srgbClr val="000000"/>
                </a:solidFill>
                <a:latin typeface="FoundersGroteskRegular"/>
              </a:rPr>
              <a:t>, with registration closing when all places have been offered or when the registration window closes on </a:t>
            </a:r>
            <a:r>
              <a:rPr lang="en-US" b="1" dirty="0">
                <a:solidFill>
                  <a:srgbClr val="000000"/>
                </a:solidFill>
                <a:latin typeface="FoundersGroteskMedium"/>
              </a:rPr>
              <a:t>30th July 2021</a:t>
            </a:r>
            <a:r>
              <a:rPr lang="en-US" b="1" dirty="0">
                <a:solidFill>
                  <a:srgbClr val="000000"/>
                </a:solidFill>
                <a:latin typeface="FoundersGroteskRegular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4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E2AE82B2-B658-4ABE-8635-D0EE1D200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65"/>
          <a:stretch/>
        </p:blipFill>
        <p:spPr>
          <a:xfrm>
            <a:off x="0" y="4984308"/>
            <a:ext cx="12192000" cy="207364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7BA886-1F05-4917-9520-935A1C82618B}"/>
              </a:ext>
            </a:extLst>
          </p:cNvPr>
          <p:cNvSpPr txBox="1"/>
          <p:nvPr/>
        </p:nvSpPr>
        <p:spPr>
          <a:xfrm>
            <a:off x="260832" y="460360"/>
            <a:ext cx="972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C2C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Nuffield Early Language Intervention (NELI)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D051346A-E38A-4A33-B63D-487E6F7E05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28"/>
          <a:stretch/>
        </p:blipFill>
        <p:spPr>
          <a:xfrm rot="20223151">
            <a:off x="11436888" y="6025933"/>
            <a:ext cx="1051890" cy="1321645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9FCE09B5-0795-4B42-9A93-3AAD0E499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80" y="1222858"/>
            <a:ext cx="3770095" cy="4289295"/>
          </a:xfrm>
          <a:prstGeom prst="rect">
            <a:avLst/>
          </a:prstGeom>
        </p:spPr>
      </p:pic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8CDE1331-846D-4EB6-A0E1-1D149EC14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2" y="1316862"/>
            <a:ext cx="3630927" cy="4101291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ACBB54A7-657C-4B14-8D40-A91287D0C7C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B9DFF8">
                <a:tint val="45000"/>
                <a:satMod val="400000"/>
              </a:srgb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11" y="1222859"/>
            <a:ext cx="3630927" cy="4289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7F12D7-7C3F-4FB6-8A90-984A09CA36F4}"/>
              </a:ext>
            </a:extLst>
          </p:cNvPr>
          <p:cNvSpPr txBox="1"/>
          <p:nvPr/>
        </p:nvSpPr>
        <p:spPr>
          <a:xfrm>
            <a:off x="387125" y="1575148"/>
            <a:ext cx="339560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171C4F"/>
                </a:solidFill>
                <a:cs typeface="Arial" panose="020B0604020202020204" pitchFamily="34" charset="0"/>
              </a:rPr>
              <a:t>What?</a:t>
            </a:r>
          </a:p>
          <a:p>
            <a:pPr algn="ctr"/>
            <a:endParaRPr lang="en-GB" sz="800" dirty="0">
              <a:solidFill>
                <a:srgbClr val="171C4F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Scripted programme with activities to primarily support children’s: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listening skills,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vocabulary development,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narrative skills, and,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early literacy (L/S &amp; PA)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99896A-621D-4FA6-9E41-539D6A4F5FF1}"/>
              </a:ext>
            </a:extLst>
          </p:cNvPr>
          <p:cNvSpPr txBox="1"/>
          <p:nvPr/>
        </p:nvSpPr>
        <p:spPr>
          <a:xfrm>
            <a:off x="4327746" y="1404594"/>
            <a:ext cx="3353032" cy="240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171C4F"/>
                </a:solidFill>
                <a:cs typeface="Arial" panose="020B0604020202020204" pitchFamily="34" charset="0"/>
              </a:rPr>
              <a:t>How?</a:t>
            </a:r>
          </a:p>
          <a:p>
            <a:pPr algn="ctr"/>
            <a:endParaRPr lang="en-GB" sz="1050" dirty="0">
              <a:solidFill>
                <a:srgbClr val="171C4F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Approx. 4-6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Intensive 20 week programme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3 small group session per week (30 mins)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2 1:1 sessions per week </a:t>
            </a:r>
            <a:b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</a:b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(15 mins)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Online training for the scale 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06E0FC-D25D-4A1E-838E-88609F4C0A0B}"/>
              </a:ext>
            </a:extLst>
          </p:cNvPr>
          <p:cNvSpPr txBox="1"/>
          <p:nvPr/>
        </p:nvSpPr>
        <p:spPr>
          <a:xfrm>
            <a:off x="8237627" y="1413124"/>
            <a:ext cx="3395609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171C4F"/>
                </a:solidFill>
                <a:cs typeface="Arial" panose="020B0604020202020204" pitchFamily="34" charset="0"/>
              </a:rPr>
              <a:t>Who?</a:t>
            </a:r>
          </a:p>
          <a:p>
            <a:pPr algn="ctr"/>
            <a:endParaRPr lang="en-GB" sz="900" dirty="0">
              <a:solidFill>
                <a:srgbClr val="171C4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Reception classes (age 4-5)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Children with lowest language levels highlighted by </a:t>
            </a:r>
            <a:r>
              <a:rPr lang="en-GB" sz="1600" dirty="0" err="1">
                <a:solidFill>
                  <a:srgbClr val="171C4F"/>
                </a:solidFill>
                <a:cs typeface="Arial" panose="020B0604020202020204" pitchFamily="34" charset="0"/>
              </a:rPr>
              <a:t>LanguageScreen</a:t>
            </a: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71C4F"/>
                </a:solidFill>
                <a:cs typeface="Arial" panose="020B0604020202020204" pitchFamily="34" charset="0"/>
              </a:rPr>
              <a:t>TAs delivered NELI in the trials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40B6F6-55EE-4EE9-AD02-C74BB05BF9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21" t="22911" r="15036" b="16939"/>
          <a:stretch/>
        </p:blipFill>
        <p:spPr>
          <a:xfrm>
            <a:off x="1436261" y="3905708"/>
            <a:ext cx="1273688" cy="12809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38E60C-50B5-4772-9559-5BA70A4FBA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107" t="35646" r="12572" b="23238"/>
          <a:stretch/>
        </p:blipFill>
        <p:spPr>
          <a:xfrm>
            <a:off x="5109027" y="3975805"/>
            <a:ext cx="1747133" cy="11961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206AF2-8720-47E0-BF19-DA38CEE275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0643" t="21334" r="16428" b="22475"/>
          <a:stretch/>
        </p:blipFill>
        <p:spPr>
          <a:xfrm>
            <a:off x="9185020" y="3557771"/>
            <a:ext cx="1469614" cy="16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04FAB0586C74DABC18C794C1D163A" ma:contentTypeVersion="13" ma:contentTypeDescription="Create a new document." ma:contentTypeScope="" ma:versionID="f030949953fab05531da63ccd770b475">
  <xsd:schema xmlns:xsd="http://www.w3.org/2001/XMLSchema" xmlns:xs="http://www.w3.org/2001/XMLSchema" xmlns:p="http://schemas.microsoft.com/office/2006/metadata/properties" xmlns:ns2="4cb0e619-3fca-4ec0-90a6-fad8fcc0c779" xmlns:ns3="ca8baa24-2503-4391-92f0-37d85acc1c28" targetNamespace="http://schemas.microsoft.com/office/2006/metadata/properties" ma:root="true" ma:fieldsID="92293aa9007ad21eb8c3e505ea16aecf" ns2:_="" ns3:_="">
    <xsd:import namespace="4cb0e619-3fca-4ec0-90a6-fad8fcc0c779"/>
    <xsd:import namespace="ca8baa24-2503-4391-92f0-37d85acc1c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0e619-3fca-4ec0-90a6-fad8fcc0c7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aa24-2503-4391-92f0-37d85acc1c2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F754B8-4FCB-4A23-B939-54600E0EFD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0428CA2-5474-42CB-A04A-1EA7BF54B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4B916D-0662-4B90-83BE-5B08481AD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0e619-3fca-4ec0-90a6-fad8fcc0c779"/>
    <ds:schemaRef ds:uri="ca8baa24-2503-4391-92f0-37d85acc1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289</Words>
  <Application>Microsoft Office PowerPoint</Application>
  <PresentationFormat>Widescreen</PresentationFormat>
  <Paragraphs>40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Tillotson</dc:creator>
  <cp:lastModifiedBy>Sarah Tillotson</cp:lastModifiedBy>
  <cp:revision>3</cp:revision>
  <dcterms:created xsi:type="dcterms:W3CDTF">2021-05-26T18:39:41Z</dcterms:created>
  <dcterms:modified xsi:type="dcterms:W3CDTF">2021-06-01T10:40:47Z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0x01010080604FAB0586C74DABC18C794C1D163A</vt:lpwstr>
  </property>
</Properties>
</file>